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4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4630400" cy="8229600"/>
  <p:notesSz cx="8229600" cy="14630400"/>
  <p:embeddedFontLst>
    <p:embeddedFont>
      <p:font typeface="Lucida Sans Unicode" panose="020B0602030504020204" pitchFamily="34" charset="0"/>
      <p:regular r:id="rId20"/>
    </p:embeddedFont>
    <p:embeddedFont>
      <p:font typeface="Prata" panose="020B0604020202020204" charset="0"/>
      <p:regular r:id="rId21"/>
    </p:embeddedFont>
    <p:embeddedFont>
      <p:font typeface="Raleway" pitchFamily="2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13F"/>
    <a:srgbClr val="0C1A34"/>
    <a:srgbClr val="B77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614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5080">
              <a:lnSpc>
                <a:spcPct val="137200"/>
              </a:lnSpc>
              <a:spcBef>
                <a:spcPts val="635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0350" marR="676910" algn="just">
              <a:lnSpc>
                <a:spcPct val="166700"/>
              </a:lnSpc>
              <a:spcBef>
                <a:spcPts val="300"/>
              </a:spcBef>
            </a:pPr>
            <a:endParaRPr lang="en-US" sz="1200" dirty="0">
              <a:latin typeface="Lucida Sans Unicode"/>
              <a:cs typeface="Lucida Sans Unicode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A9242-EFF3-B80F-E491-8340D1D55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5ACF7C-04F2-65D6-20E1-2B28E8F29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782CF-C229-AE8A-BEB3-3D3FAB58A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F8F-157F-475D-8844-9A474A5675F7}" type="datetimeFigureOut">
              <a:rPr lang="en-ZA" smtClean="0"/>
              <a:t>2025/11/11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CA0D-3A27-B679-8B0E-35220C2AE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C4656-EBFD-2342-7E06-B7A756902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5CA-E98E-497E-AA31-B6B322ACCEF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5542200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64FE2-FCF0-4210-1D00-98ABE2D22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713BB9-02B6-5800-721F-F46233FEA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68433-1BDF-E2CC-1322-2A0811BB2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F8F-157F-475D-8844-9A474A5675F7}" type="datetimeFigureOut">
              <a:rPr lang="en-ZA" smtClean="0"/>
              <a:t>2025/11/11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8F67D-95BC-4609-790E-F69394223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8F8EA-B460-8329-C5B2-861C4401E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5CA-E98E-497E-AA31-B6B322ACCEF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6014661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6B3C9B-A56A-BC06-46B0-ECAF47C0BC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55D39-19A9-BCB5-6C63-A83E4D66B0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4C850-39C6-1FC6-B67E-E1EF2144A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F8F-157F-475D-8844-9A474A5675F7}" type="datetimeFigureOut">
              <a:rPr lang="en-ZA" smtClean="0"/>
              <a:t>2025/11/11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3D1A6-C7AA-47FA-296A-EC721EBEE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4E9BD-D8E7-214B-B6DB-D65A828A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5CA-E98E-497E-AA31-B6B322ACCEF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6816124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637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871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997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994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530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148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459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93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EC29C-A72D-1FCB-261F-8036E6C55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B87E3-937C-0285-92CC-5FDD6FC47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A0FA2-2BBA-5170-5021-2A99033EA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F8F-157F-475D-8844-9A474A5675F7}" type="datetimeFigureOut">
              <a:rPr lang="en-ZA" smtClean="0"/>
              <a:t>2025/11/11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5FF93-9ABF-C6F7-10BD-370C7A59D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C7AFC-77EF-C59D-E71E-7DE5C549C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5CA-E98E-497E-AA31-B6B322ACCEF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47479055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303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687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993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20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659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32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134E2-3C09-F680-52ED-23BBEE8EA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6B125-9B28-B8B0-A6F0-CBF82B767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8B3EB-E669-C785-99F7-03477F837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F8F-157F-475D-8844-9A474A5675F7}" type="datetimeFigureOut">
              <a:rPr lang="en-ZA" smtClean="0"/>
              <a:t>2025/11/11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FEDF1-312D-52BA-E44A-16C5DC9E5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6191C-DB16-5ECF-7A4E-AB58CAD57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5CA-E98E-497E-AA31-B6B322ACCEF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5586124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B557E-B3EC-FC00-7D38-E0A021EB9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02073-CAF6-B57A-1F21-B9376F0528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78D1D2-A5D1-BE85-4F37-063D3F7EC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C5680-5636-758A-F165-D29CBFE1E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F8F-157F-475D-8844-9A474A5675F7}" type="datetimeFigureOut">
              <a:rPr lang="en-ZA" smtClean="0"/>
              <a:t>2025/11/11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795C2-2E65-FF47-ED0D-D5A398850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A209C-E162-90A3-5CFE-AA596F0F1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5CA-E98E-497E-AA31-B6B322ACCEF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3165272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798F1-A45C-3F44-5909-D715FB0CE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CECB6-98ED-7E8C-C67B-D4C05C125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D340DE-E7CA-2EFC-0A31-AB57B4CA3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4C0573-0141-C90A-3D42-77420D512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2CE75B-23A8-2AB0-725E-2F23118D56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97E023-0698-99ED-B56D-7E86FBF68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F8F-157F-475D-8844-9A474A5675F7}" type="datetimeFigureOut">
              <a:rPr lang="en-ZA" smtClean="0"/>
              <a:t>2025/11/11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52160C-47D9-7CFA-9059-93ABDCFE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3DA697-3010-C34F-F790-8B3AEA43B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5CA-E98E-497E-AA31-B6B322ACCEF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0409079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1704B-4345-ECCD-A424-18AC8CB7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0E9711-66DD-B497-ED60-2374A1EAE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F8F-157F-475D-8844-9A474A5675F7}" type="datetimeFigureOut">
              <a:rPr lang="en-ZA" smtClean="0"/>
              <a:t>2025/11/11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545FA-445F-1EC3-8C94-174EDDBEA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B45EA6-B498-5593-54E0-B2049A47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5CA-E98E-497E-AA31-B6B322ACCEF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2023514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9BC111-CC72-91AA-08C4-1D497E4E6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F8F-157F-475D-8844-9A474A5675F7}" type="datetimeFigureOut">
              <a:rPr lang="en-ZA" smtClean="0"/>
              <a:t>2025/11/11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E1CBCB-CA82-2B49-3E78-DCD343CC7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B5890-EBAD-286E-6255-1E23934D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5CA-E98E-497E-AA31-B6B322ACCEF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973716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E5C38-E678-14EA-0228-36C491016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30A69-E4B3-2D41-9E23-39C559CFB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144A71-83C8-0972-F801-DF51906DC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8B063-AEB7-0D4C-D3F4-3D7FA1045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F8F-157F-475D-8844-9A474A5675F7}" type="datetimeFigureOut">
              <a:rPr lang="en-ZA" smtClean="0"/>
              <a:t>2025/11/11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028B7-B59A-7558-FF2B-C56C3D166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213E16-37A4-0915-1437-63C021FAE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5CA-E98E-497E-AA31-B6B322ACCEF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8928123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D8027-8427-6C08-96D5-90A07BAC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12424-4103-9E15-E8EC-4E4287C4D4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CAD99-23AE-A5ED-0712-D63517C21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6B529-BD8C-EF86-5D47-94B9FDB36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F8F-157F-475D-8844-9A474A5675F7}" type="datetimeFigureOut">
              <a:rPr lang="en-ZA" smtClean="0"/>
              <a:t>2025/11/11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EC0C2-6CBA-16B8-32D6-2404F8661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54789-DFB4-9C91-D4C9-DBBFD579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5CA-E98E-497E-AA31-B6B322ACCEF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119799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23125-0882-0FAF-6CE7-1E9E0381A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A8C41-41C8-5436-0FE8-680335F48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7B711-DB64-ABFC-BEED-B526B2A0B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6E9F8F-157F-475D-8844-9A474A5675F7}" type="datetimeFigureOut">
              <a:rPr lang="en-ZA" smtClean="0"/>
              <a:t>2025/11/11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6FFE1-7693-266C-646F-113C1EE1A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78119-9666-BFD6-68A6-7F233E545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9C45CA-E98E-497E-AA31-B6B322ACCEF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39158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12570" y="4230102"/>
            <a:ext cx="13605257" cy="13003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750"/>
              </a:lnSpc>
              <a:buNone/>
            </a:pPr>
            <a:r>
              <a:rPr lang="en-US" sz="4400" dirty="0">
                <a:solidFill>
                  <a:srgbClr val="10213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Illegal Online Gambling and Responsible Gaming</a:t>
            </a:r>
            <a:endParaRPr lang="en-US" sz="4400" dirty="0">
              <a:solidFill>
                <a:srgbClr val="10213F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498294" y="5862690"/>
            <a:ext cx="1163381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0213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Protecting vulnerable players from illegal online gambling.</a:t>
            </a:r>
            <a:endParaRPr lang="en-US" sz="3100" dirty="0">
              <a:solidFill>
                <a:srgbClr val="10213F"/>
              </a:solidFill>
            </a:endParaRPr>
          </a:p>
        </p:txBody>
      </p:sp>
      <p:pic>
        <p:nvPicPr>
          <p:cNvPr id="5" name="Picture 4" descr="A logo with a horse and a ball&#10;&#10;AI-generated content may be incorrect.">
            <a:extLst>
              <a:ext uri="{FF2B5EF4-FFF2-40B4-BE49-F238E27FC236}">
                <a16:creationId xmlns:a16="http://schemas.microsoft.com/office/drawing/2014/main" id="{906D4730-4C80-4326-6D85-843CFE859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071" y="7184571"/>
            <a:ext cx="895956" cy="915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07012"/>
            <a:ext cx="768572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Technological Countermeasures</a:t>
            </a:r>
            <a:endParaRPr lang="en-US" sz="3900" dirty="0">
              <a:solidFill>
                <a:srgbClr val="0C1A34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737128"/>
            <a:ext cx="130428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The legal gambling industry deploys sophisticated technology to combat illegal operators and protect consumers.</a:t>
            </a:r>
            <a:endParaRPr lang="en-US" sz="1950" dirty="0">
              <a:solidFill>
                <a:srgbClr val="0C1A34"/>
              </a:solidFill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790" y="3841075"/>
            <a:ext cx="595313" cy="59531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637109" y="4008477"/>
            <a:ext cx="265104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Geo-Blocking Systems</a:t>
            </a:r>
            <a:endParaRPr lang="en-US" sz="1950" dirty="0">
              <a:solidFill>
                <a:srgbClr val="0C1A34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1637109" y="4437697"/>
            <a:ext cx="5554028" cy="2480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Advanced geolocation prevents access to illegal gambling sites from regulated jurisdictions. DNS blocking and IP filtering restrict access to blacklisted domains, with systems continuously updated to counter circumvention.</a:t>
            </a:r>
            <a:endParaRPr lang="en-US" sz="1950" dirty="0">
              <a:solidFill>
                <a:srgbClr val="0C1A34"/>
              </a:solidFill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9144" y="3841075"/>
            <a:ext cx="595313" cy="59531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282464" y="4008477"/>
            <a:ext cx="38895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Payment Blocking Infrastructure</a:t>
            </a:r>
            <a:endParaRPr lang="en-US" sz="1950" dirty="0">
              <a:solidFill>
                <a:srgbClr val="0C1A34"/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8282464" y="4437698"/>
            <a:ext cx="5554147" cy="158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Financial institutions use transaction monitoring systems and machine learning to identify and block payments to illegal gambling operators, even when disguised.</a:t>
            </a:r>
            <a:endParaRPr lang="en-US" sz="1950" dirty="0">
              <a:solidFill>
                <a:srgbClr val="0C1A3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08534"/>
            <a:ext cx="1066788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Technological Countermeasures (Continued)</a:t>
            </a:r>
            <a:endParaRPr lang="en-US" sz="3900" dirty="0">
              <a:solidFill>
                <a:srgbClr val="0C1A34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625447"/>
            <a:ext cx="130428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The legal gambling industry deploys sophisticated technology to combat illegal operators and protect consumers.</a:t>
            </a:r>
            <a:endParaRPr lang="en-US" sz="1950" dirty="0">
              <a:solidFill>
                <a:srgbClr val="0C1A34"/>
              </a:solidFill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790" y="3642598"/>
            <a:ext cx="595313" cy="59531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637109" y="3810000"/>
            <a:ext cx="29783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Enhanced KYC and AML</a:t>
            </a:r>
            <a:endParaRPr lang="en-US" sz="1950" dirty="0">
              <a:solidFill>
                <a:srgbClr val="0C1A34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1637109" y="4239220"/>
            <a:ext cx="5554028" cy="2381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Know-Your-Customer and Anti-Money Laundering systems now include biometric verification and continuous identity monitoring. This prevents underage gambling and makes it harder for problem gamblers to bypass self-exclusion.</a:t>
            </a:r>
            <a:endParaRPr lang="en-US" sz="1950" dirty="0">
              <a:solidFill>
                <a:srgbClr val="0C1A34"/>
              </a:solidFill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9144" y="3642598"/>
            <a:ext cx="595313" cy="59531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282464" y="3810000"/>
            <a:ext cx="29220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Regulatory Data Sharing</a:t>
            </a:r>
            <a:endParaRPr lang="en-US" sz="1950" dirty="0">
              <a:solidFill>
                <a:srgbClr val="0C1A34"/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8282464" y="4239220"/>
            <a:ext cx="5554147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Real-time data exchange between regulators and licensed operators creates an intelligence network. Suspicious patterns and emerging threats are rapidly shared, enabling effective, coordinated responses.</a:t>
            </a:r>
            <a:endParaRPr lang="en-US" sz="1950" dirty="0">
              <a:solidFill>
                <a:srgbClr val="0C1A3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A691865A-AE4C-0C12-FCBA-749A6C8DA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06" t="7581" r="6851" b="5850"/>
          <a:stretch>
            <a:fillRect/>
          </a:stretch>
        </p:blipFill>
        <p:spPr bwMode="auto">
          <a:xfrm>
            <a:off x="6195536" y="3655344"/>
            <a:ext cx="1210120" cy="1028678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0"/>
          <p:cNvSpPr/>
          <p:nvPr/>
        </p:nvSpPr>
        <p:spPr>
          <a:xfrm>
            <a:off x="793790" y="1868008"/>
            <a:ext cx="4780745" cy="6287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90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Global Cooperation</a:t>
            </a:r>
            <a:endParaRPr lang="en-US" sz="3900" dirty="0">
              <a:solidFill>
                <a:srgbClr val="0C1A34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2001203" y="3474083"/>
            <a:ext cx="2017752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50"/>
              </a:lnSpc>
              <a:buNone/>
            </a:pPr>
            <a:r>
              <a:rPr lang="en-US" sz="200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Cross-Border Task Forces</a:t>
            </a:r>
            <a:endParaRPr lang="en-US" sz="2000" dirty="0">
              <a:solidFill>
                <a:srgbClr val="0C1A34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867506"/>
            <a:ext cx="4291918" cy="13432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000"/>
              </a:lnSpc>
              <a:buNone/>
            </a:pPr>
            <a:r>
              <a:rPr lang="en-US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International task forces coordinate enforcement actions and share intelligence across jurisdictions to combat illegal operators.</a:t>
            </a:r>
            <a:endParaRPr lang="en-US" dirty="0">
              <a:solidFill>
                <a:srgbClr val="0C1A34"/>
              </a:solidFill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78351" y="2670169"/>
            <a:ext cx="2967157" cy="2967157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536" y="3815715"/>
            <a:ext cx="193000" cy="24122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992195" y="2554125"/>
            <a:ext cx="2487216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00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International Legal Frameworks</a:t>
            </a:r>
            <a:endParaRPr lang="en-US" sz="2000" dirty="0">
              <a:solidFill>
                <a:srgbClr val="0C1A34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8992195" y="2880733"/>
            <a:ext cx="4220372" cy="12703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000"/>
              </a:lnSpc>
              <a:buNone/>
            </a:pPr>
            <a:r>
              <a:rPr lang="en-US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Multilateral agreements establish legal mechanisms like extradition and asset seizure to pursue illegal operators globally.</a:t>
            </a:r>
            <a:endParaRPr lang="en-US" dirty="0">
              <a:solidFill>
                <a:srgbClr val="0C1A34"/>
              </a:solidFill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78351" y="2670168"/>
            <a:ext cx="2967157" cy="2967157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4676" y="3197662"/>
            <a:ext cx="193000" cy="2412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987271" y="4836472"/>
            <a:ext cx="210526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00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Standardized RG Protocols</a:t>
            </a:r>
            <a:endParaRPr lang="en-US" sz="2000" dirty="0">
              <a:solidFill>
                <a:srgbClr val="0C1A34"/>
              </a:solidFill>
            </a:endParaRPr>
          </a:p>
        </p:txBody>
      </p:sp>
      <p:sp>
        <p:nvSpPr>
          <p:cNvPr id="12" name="Text 6"/>
          <p:cNvSpPr/>
          <p:nvPr/>
        </p:nvSpPr>
        <p:spPr>
          <a:xfrm>
            <a:off x="8987271" y="5207857"/>
            <a:ext cx="4220372" cy="1033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000"/>
              </a:lnSpc>
              <a:buNone/>
            </a:pPr>
            <a:r>
              <a:rPr lang="en-US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Global cooperation harmonizes responsible gambling standards, ensuring consistent player protection across regulated markets.</a:t>
            </a:r>
            <a:endParaRPr lang="en-US" dirty="0">
              <a:solidFill>
                <a:srgbClr val="0C1A34"/>
              </a:solidFill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78350" y="2670167"/>
            <a:ext cx="2967157" cy="2967157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5471" y="4969550"/>
            <a:ext cx="193000" cy="2412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83622" y="6581485"/>
            <a:ext cx="13042821" cy="6287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These collaborative efforts are crucial as illegal gambling is a transnational challenge requiring coordinated international responses, as no single regulator can effectively combat operators exploiting jurisdictional boundaries.</a:t>
            </a:r>
            <a:endParaRPr lang="en-US" dirty="0">
              <a:solidFill>
                <a:srgbClr val="0C1A3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11" grpId="0" animBg="1"/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6949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Future Outlook</a:t>
            </a:r>
            <a:endParaRPr lang="en-US" sz="3900" dirty="0">
              <a:solidFill>
                <a:srgbClr val="0C1A34"/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686407"/>
            <a:ext cx="4215289" cy="2856428"/>
          </a:xfrm>
          <a:prstGeom prst="roundRect">
            <a:avLst>
              <a:gd name="adj" fmla="val 1042"/>
            </a:avLst>
          </a:prstGeom>
          <a:solidFill>
            <a:srgbClr val="0C1A34"/>
          </a:solidFill>
          <a:ln w="2286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ZA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1015008" y="2907625"/>
            <a:ext cx="25629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chemeClr val="bg1">
                    <a:lumMod val="95000"/>
                  </a:schemeClr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AI-Driven Monitoring</a:t>
            </a:r>
            <a:endParaRPr lang="en-US" sz="195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1015008" y="3336846"/>
            <a:ext cx="3772853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chemeClr val="bg1">
                    <a:lumMod val="95000"/>
                  </a:scheme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AI and machine learning will enhance detection and tracking of illegal operators, identifying new platforms and predicting behavior.</a:t>
            </a:r>
            <a:endParaRPr lang="en-US" sz="195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hape 4"/>
          <p:cNvSpPr/>
          <p:nvPr/>
        </p:nvSpPr>
        <p:spPr>
          <a:xfrm>
            <a:off x="5207437" y="2686407"/>
            <a:ext cx="4215408" cy="2856428"/>
          </a:xfrm>
          <a:prstGeom prst="roundRect">
            <a:avLst>
              <a:gd name="adj" fmla="val 1042"/>
            </a:avLst>
          </a:prstGeom>
          <a:solidFill>
            <a:srgbClr val="0C1A34"/>
          </a:solidFill>
          <a:ln w="2286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ZA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 5"/>
          <p:cNvSpPr/>
          <p:nvPr/>
        </p:nvSpPr>
        <p:spPr>
          <a:xfrm>
            <a:off x="5428655" y="2907625"/>
            <a:ext cx="32749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chemeClr val="bg1">
                    <a:lumMod val="95000"/>
                  </a:schemeClr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Enhanced Legal Deterrents</a:t>
            </a:r>
            <a:endParaRPr lang="en-US" sz="195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5428655" y="3336846"/>
            <a:ext cx="3772972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chemeClr val="bg1">
                    <a:lumMod val="95000"/>
                  </a:scheme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Jurisdictions are strengthening sanctions, including financial penalties and criminal prosecution, to deter illegal platforms.</a:t>
            </a:r>
            <a:endParaRPr lang="en-US" sz="195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Shape 7"/>
          <p:cNvSpPr/>
          <p:nvPr/>
        </p:nvSpPr>
        <p:spPr>
          <a:xfrm>
            <a:off x="9621203" y="2686407"/>
            <a:ext cx="4215289" cy="2856428"/>
          </a:xfrm>
          <a:prstGeom prst="roundRect">
            <a:avLst>
              <a:gd name="adj" fmla="val 1042"/>
            </a:avLst>
          </a:prstGeom>
          <a:solidFill>
            <a:srgbClr val="0C1A34"/>
          </a:solidFill>
          <a:ln w="2286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ZA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 8"/>
          <p:cNvSpPr/>
          <p:nvPr/>
        </p:nvSpPr>
        <p:spPr>
          <a:xfrm>
            <a:off x="9842421" y="2907625"/>
            <a:ext cx="377285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chemeClr val="bg1">
                    <a:lumMod val="95000"/>
                  </a:schemeClr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Expanded Consumer Education</a:t>
            </a:r>
            <a:endParaRPr lang="en-US" sz="195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9842421" y="3647003"/>
            <a:ext cx="3772853" cy="158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chemeClr val="bg1">
                    <a:lumMod val="95000"/>
                  </a:scheme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New public awareness initiatives will use digital platforms for proactive education on safe gambling practices.</a:t>
            </a:r>
            <a:endParaRPr lang="en-US" sz="195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 10"/>
          <p:cNvSpPr/>
          <p:nvPr/>
        </p:nvSpPr>
        <p:spPr>
          <a:xfrm>
            <a:off x="793671" y="5972057"/>
            <a:ext cx="130428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Technological advancements, international cooperation, and regulatory evolution are creating a hostile environment for illegal gambling, while strengthening protections for consumers.</a:t>
            </a:r>
            <a:endParaRPr lang="en-US" sz="1950" dirty="0">
              <a:solidFill>
                <a:srgbClr val="0C1A3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7620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Conclusion</a:t>
            </a:r>
            <a:endParaRPr lang="en-US" sz="3900" dirty="0">
              <a:solidFill>
                <a:srgbClr val="0C1A34"/>
              </a:solidFill>
            </a:endParaRPr>
          </a:p>
        </p:txBody>
      </p:sp>
      <p:sp>
        <p:nvSpPr>
          <p:cNvPr id="4" name="Shape 2"/>
          <p:cNvSpPr/>
          <p:nvPr/>
        </p:nvSpPr>
        <p:spPr>
          <a:xfrm>
            <a:off x="770930" y="2346593"/>
            <a:ext cx="4347567" cy="3069321"/>
          </a:xfrm>
          <a:prstGeom prst="roundRect">
            <a:avLst>
              <a:gd name="adj" fmla="val 928"/>
            </a:avLst>
          </a:prstGeom>
          <a:solidFill>
            <a:srgbClr val="0C1A34"/>
          </a:solidFill>
          <a:ln/>
        </p:spPr>
        <p:txBody>
          <a:bodyPr/>
          <a:lstStyle/>
          <a:p>
            <a:endParaRPr lang="en-ZA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969287" y="25412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chemeClr val="bg1">
                    <a:lumMod val="95000"/>
                  </a:schemeClr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The Threat Is Real</a:t>
            </a:r>
            <a:endParaRPr lang="en-US" sz="195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969287" y="2994361"/>
            <a:ext cx="3950851" cy="2381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en-US" sz="1950" dirty="0">
                <a:solidFill>
                  <a:schemeClr val="bg1">
                    <a:lumMod val="95000"/>
                  </a:scheme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Illegal gambling fundamentally threatens responsible gambling, undermining player protection, siphoning resources, and exposing vulnerable individuals to exploitation.</a:t>
            </a:r>
            <a:endParaRPr lang="en-US" sz="195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Shape 5"/>
          <p:cNvSpPr/>
          <p:nvPr/>
        </p:nvSpPr>
        <p:spPr>
          <a:xfrm>
            <a:off x="5251966" y="2346593"/>
            <a:ext cx="4347567" cy="3073999"/>
          </a:xfrm>
          <a:prstGeom prst="rect">
            <a:avLst/>
          </a:prstGeom>
          <a:solidFill>
            <a:srgbClr val="0C1A34"/>
          </a:solidFill>
          <a:ln/>
        </p:spPr>
        <p:txBody>
          <a:bodyPr/>
          <a:lstStyle/>
          <a:p>
            <a:endParaRPr lang="en-ZA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 7"/>
          <p:cNvSpPr/>
          <p:nvPr/>
        </p:nvSpPr>
        <p:spPr>
          <a:xfrm>
            <a:off x="5399008" y="2541250"/>
            <a:ext cx="26973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chemeClr val="bg1">
                    <a:lumMod val="95000"/>
                  </a:schemeClr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Innovation Is Essential</a:t>
            </a:r>
            <a:endParaRPr lang="en-US" sz="195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 8"/>
          <p:cNvSpPr/>
          <p:nvPr/>
        </p:nvSpPr>
        <p:spPr>
          <a:xfrm>
            <a:off x="5427583" y="2994361"/>
            <a:ext cx="3950851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en-US" sz="1950" dirty="0">
                <a:solidFill>
                  <a:schemeClr val="bg1">
                    <a:lumMod val="95000"/>
                  </a:scheme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Legal markets must innovate through technology, regulatory evolution, and collaboration to adapt to evolving illegal gambling threats.</a:t>
            </a:r>
            <a:endParaRPr lang="en-US" sz="195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Shape 9"/>
          <p:cNvSpPr/>
          <p:nvPr/>
        </p:nvSpPr>
        <p:spPr>
          <a:xfrm>
            <a:off x="9664542" y="2341915"/>
            <a:ext cx="4347567" cy="3073999"/>
          </a:xfrm>
          <a:prstGeom prst="rect">
            <a:avLst/>
          </a:prstGeom>
          <a:solidFill>
            <a:srgbClr val="0C1A34"/>
          </a:solidFill>
          <a:ln/>
        </p:spPr>
        <p:txBody>
          <a:bodyPr/>
          <a:lstStyle/>
          <a:p>
            <a:endParaRPr lang="en-ZA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 11"/>
          <p:cNvSpPr/>
          <p:nvPr/>
        </p:nvSpPr>
        <p:spPr>
          <a:xfrm>
            <a:off x="9797891" y="2539037"/>
            <a:ext cx="29270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chemeClr val="bg1">
                    <a:lumMod val="95000"/>
                  </a:schemeClr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Vigilance Ensures Safety</a:t>
            </a:r>
            <a:endParaRPr lang="en-US" sz="195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xt 12"/>
          <p:cNvSpPr/>
          <p:nvPr/>
        </p:nvSpPr>
        <p:spPr>
          <a:xfrm>
            <a:off x="9797891" y="2994361"/>
            <a:ext cx="3950851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en-US" sz="1950" dirty="0">
                <a:solidFill>
                  <a:schemeClr val="bg1">
                    <a:lumMod val="95000"/>
                  </a:scheme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Sustained vigilance—monitoring, enforcement, and education—is critical for regulators and operators to ensure player safety and market integrity.</a:t>
            </a:r>
            <a:endParaRPr lang="en-US" sz="195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ext 13"/>
          <p:cNvSpPr/>
          <p:nvPr/>
        </p:nvSpPr>
        <p:spPr>
          <a:xfrm>
            <a:off x="793670" y="5524383"/>
            <a:ext cx="130428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The future of responsible gambling relies on making illegal gambling difficult and unviable, while legal channels offer superior, protected experiences.</a:t>
            </a:r>
            <a:endParaRPr lang="en-US" sz="1950" dirty="0">
              <a:solidFill>
                <a:srgbClr val="0C1A34"/>
              </a:solidFill>
            </a:endParaRPr>
          </a:p>
        </p:txBody>
      </p:sp>
      <p:sp>
        <p:nvSpPr>
          <p:cNvPr id="17" name="Text 15"/>
          <p:cNvSpPr/>
          <p:nvPr/>
        </p:nvSpPr>
        <p:spPr>
          <a:xfrm>
            <a:off x="793790" y="6452887"/>
            <a:ext cx="130428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Partnership across regulators, operators, providers, and advocacy groups is essential to foster safe, regulated gambling and eliminate illegal alternatives.</a:t>
            </a:r>
            <a:endParaRPr lang="en-US" sz="1950" dirty="0">
              <a:solidFill>
                <a:srgbClr val="0C1A3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9198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Overview</a:t>
            </a:r>
            <a:endParaRPr lang="en-US" sz="3900" dirty="0">
              <a:solidFill>
                <a:srgbClr val="0C1A34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52959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The</a:t>
            </a:r>
            <a:r>
              <a:rPr lang="en-US" sz="23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230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Challenge</a:t>
            </a:r>
            <a:endParaRPr lang="en-US" sz="2300" dirty="0">
              <a:solidFill>
                <a:srgbClr val="0C1A34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122414"/>
            <a:ext cx="8627612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Illegal online gambling undermines responsible gaming, operating without consumer protection or accountability. This challenge is growing due to advancing technology and cross-border operations, necessitating effective countermeasures.</a:t>
            </a:r>
            <a:endParaRPr lang="en-US" sz="1950" dirty="0">
              <a:solidFill>
                <a:srgbClr val="0C1A34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786170" y="502229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Our Focus</a:t>
            </a:r>
            <a:endParaRPr lang="en-US" sz="2300" dirty="0">
              <a:solidFill>
                <a:srgbClr val="0C1A34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89" y="5497132"/>
            <a:ext cx="8514597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Exploring the impacts of illegal gambling on responsible gaming. </a:t>
            </a:r>
            <a:endParaRPr lang="en-US" sz="1950" dirty="0">
              <a:solidFill>
                <a:srgbClr val="0C1A34"/>
              </a:solidFill>
            </a:endParaRPr>
          </a:p>
        </p:txBody>
      </p:sp>
      <p:sp>
        <p:nvSpPr>
          <p:cNvPr id="7" name="Text 5"/>
          <p:cNvSpPr/>
          <p:nvPr/>
        </p:nvSpPr>
        <p:spPr>
          <a:xfrm>
            <a:off x="786170" y="5951656"/>
            <a:ext cx="8635232" cy="1116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Analyze consumer risks, regulatory challenges, and economic consequences, examining how the legal market responds with innovation and comprehensive strategies.</a:t>
            </a:r>
            <a:endParaRPr lang="en-US" sz="1950" dirty="0">
              <a:solidFill>
                <a:srgbClr val="0C1A34"/>
              </a:solidFill>
            </a:endParaRPr>
          </a:p>
        </p:txBody>
      </p:sp>
      <p:pic>
        <p:nvPicPr>
          <p:cNvPr id="1026" name="Picture 2" descr="Uncovering the Shadow: How Payment Processors Unwittingly Fuel Illegal ...">
            <a:extLst>
              <a:ext uri="{FF2B5EF4-FFF2-40B4-BE49-F238E27FC236}">
                <a16:creationId xmlns:a16="http://schemas.microsoft.com/office/drawing/2014/main" id="{790CD0E0-9E72-D9E2-3E68-6954BC84D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589" y="1573926"/>
            <a:ext cx="4961811" cy="549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740" y="1678949"/>
            <a:ext cx="3622552" cy="543382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5808" y="1514387"/>
            <a:ext cx="8928242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The Scale of Illegal Online Gambling</a:t>
            </a:r>
            <a:endParaRPr lang="en-US" sz="3900" dirty="0">
              <a:solidFill>
                <a:srgbClr val="0C1A34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751870" y="2386137"/>
            <a:ext cx="4382288" cy="2889228"/>
          </a:xfrm>
          <a:prstGeom prst="roundRect">
            <a:avLst>
              <a:gd name="adj" fmla="val 846"/>
            </a:avLst>
          </a:prstGeom>
          <a:solidFill>
            <a:srgbClr val="0C1A34"/>
          </a:solidFill>
          <a:ln/>
        </p:spPr>
        <p:txBody>
          <a:bodyPr/>
          <a:lstStyle/>
          <a:p>
            <a:endParaRPr lang="en-ZA"/>
          </a:p>
        </p:txBody>
      </p:sp>
      <p:sp>
        <p:nvSpPr>
          <p:cNvPr id="5" name="Text 2"/>
          <p:cNvSpPr/>
          <p:nvPr/>
        </p:nvSpPr>
        <p:spPr>
          <a:xfrm>
            <a:off x="916878" y="2642440"/>
            <a:ext cx="397461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Massive Underground Economy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16879" y="3182955"/>
            <a:ext cx="3974610" cy="20796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en-US" sz="19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Billions are wagered annually through unregulated channels, leveraging cross-border operations to avoid oversight and accountability.</a:t>
            </a:r>
            <a:endParaRPr lang="en-US" sz="1950" dirty="0"/>
          </a:p>
        </p:txBody>
      </p:sp>
      <p:sp>
        <p:nvSpPr>
          <p:cNvPr id="7" name="Shape 4"/>
          <p:cNvSpPr/>
          <p:nvPr/>
        </p:nvSpPr>
        <p:spPr>
          <a:xfrm>
            <a:off x="5366770" y="2398927"/>
            <a:ext cx="4382288" cy="2876438"/>
          </a:xfrm>
          <a:prstGeom prst="roundRect">
            <a:avLst>
              <a:gd name="adj" fmla="val 846"/>
            </a:avLst>
          </a:prstGeom>
          <a:solidFill>
            <a:srgbClr val="0C1A34"/>
          </a:solidFill>
          <a:ln/>
        </p:spPr>
        <p:txBody>
          <a:bodyPr/>
          <a:lstStyle/>
          <a:p>
            <a:endParaRPr lang="en-ZA"/>
          </a:p>
        </p:txBody>
      </p:sp>
      <p:sp>
        <p:nvSpPr>
          <p:cNvPr id="8" name="Text 5"/>
          <p:cNvSpPr/>
          <p:nvPr/>
        </p:nvSpPr>
        <p:spPr>
          <a:xfrm>
            <a:off x="5702497" y="2622134"/>
            <a:ext cx="32254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Elevated Risk Environment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5674042" y="3268549"/>
            <a:ext cx="3910008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en-US" sz="19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Lack of regulatory oversight allows problem gambling to flourish, dramatically increasing risks for vulnerable players.</a:t>
            </a:r>
            <a:endParaRPr lang="en-US" sz="1950" dirty="0"/>
          </a:p>
        </p:txBody>
      </p:sp>
      <p:sp>
        <p:nvSpPr>
          <p:cNvPr id="10" name="Shape 7"/>
          <p:cNvSpPr/>
          <p:nvPr/>
        </p:nvSpPr>
        <p:spPr>
          <a:xfrm>
            <a:off x="751870" y="5492932"/>
            <a:ext cx="8997188" cy="1619845"/>
          </a:xfrm>
          <a:prstGeom prst="roundRect">
            <a:avLst>
              <a:gd name="adj" fmla="val 1838"/>
            </a:avLst>
          </a:prstGeom>
          <a:solidFill>
            <a:srgbClr val="0C1A34"/>
          </a:solidFill>
          <a:ln/>
        </p:spPr>
        <p:txBody>
          <a:bodyPr/>
          <a:lstStyle/>
          <a:p>
            <a:endParaRPr lang="en-ZA"/>
          </a:p>
        </p:txBody>
      </p:sp>
      <p:sp>
        <p:nvSpPr>
          <p:cNvPr id="11" name="Text 8"/>
          <p:cNvSpPr/>
          <p:nvPr/>
        </p:nvSpPr>
        <p:spPr>
          <a:xfrm>
            <a:off x="965243" y="5706069"/>
            <a:ext cx="415468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Complex Cross-Border Operations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965243" y="6088511"/>
            <a:ext cx="9137224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Illegal operators exploit international boundaries, making enforcement extraordinarily challenging for regulators.</a:t>
            </a:r>
            <a:endParaRPr lang="en-US" sz="19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4475" y="1600525"/>
            <a:ext cx="4713684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90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Consumer Risks</a:t>
            </a:r>
            <a:endParaRPr lang="en-US" sz="3900" dirty="0">
              <a:solidFill>
                <a:srgbClr val="0C1A34"/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20" y="2277117"/>
            <a:ext cx="4713684" cy="469481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49188" y="1280457"/>
            <a:ext cx="4440674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Players Face Significant Dangers</a:t>
            </a:r>
            <a:endParaRPr lang="en-US" sz="2200" dirty="0">
              <a:solidFill>
                <a:srgbClr val="0C1A34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6126480" y="1808251"/>
            <a:ext cx="3726537" cy="3023870"/>
          </a:xfrm>
          <a:prstGeom prst="roundRect">
            <a:avLst>
              <a:gd name="adj" fmla="val 906"/>
            </a:avLst>
          </a:prstGeom>
          <a:solidFill>
            <a:srgbClr val="10213F"/>
          </a:solidFill>
          <a:ln/>
        </p:spPr>
        <p:txBody>
          <a:bodyPr/>
          <a:lstStyle/>
          <a:p>
            <a:endParaRPr lang="en-ZA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6391037" y="2104523"/>
            <a:ext cx="2890480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chemeClr val="bg1">
                    <a:lumMod val="95000"/>
                  </a:schemeClr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Zero Financial Protection</a:t>
            </a:r>
            <a:endParaRPr lang="en-US" sz="185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6391037" y="2484127"/>
            <a:ext cx="3349585" cy="1885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950"/>
              </a:lnSpc>
              <a:buNone/>
            </a:pPr>
            <a:r>
              <a:rPr lang="en-US" sz="1850" dirty="0">
                <a:solidFill>
                  <a:schemeClr val="bg1">
                    <a:lumMod val="95000"/>
                  </a:scheme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Illegal platforms offer no safeguards. Accounts can be frozen, funds seized, and players have no legal recourse or financial guarantees.</a:t>
            </a:r>
            <a:endParaRPr lang="en-US" sz="185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Shape 5"/>
          <p:cNvSpPr/>
          <p:nvPr/>
        </p:nvSpPr>
        <p:spPr>
          <a:xfrm>
            <a:off x="10023395" y="1808251"/>
            <a:ext cx="3726656" cy="3023869"/>
          </a:xfrm>
          <a:prstGeom prst="roundRect">
            <a:avLst>
              <a:gd name="adj" fmla="val 906"/>
            </a:avLst>
          </a:prstGeom>
          <a:solidFill>
            <a:srgbClr val="10213F"/>
          </a:solidFill>
          <a:ln/>
        </p:spPr>
        <p:txBody>
          <a:bodyPr/>
          <a:lstStyle/>
          <a:p>
            <a:endParaRPr lang="en-ZA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10306050" y="2053864"/>
            <a:ext cx="3085147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chemeClr val="bg1">
                    <a:lumMod val="95000"/>
                  </a:schemeClr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Absent Identity Verification</a:t>
            </a:r>
            <a:endParaRPr lang="en-US" sz="185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10306051" y="2486856"/>
            <a:ext cx="3349704" cy="22631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950"/>
              </a:lnSpc>
              <a:buNone/>
            </a:pPr>
            <a:r>
              <a:rPr lang="en-US" sz="1850" dirty="0">
                <a:solidFill>
                  <a:schemeClr val="bg1">
                    <a:lumMod val="95000"/>
                  </a:scheme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No age or affordability checks mean minors and vulnerable individuals can gamble freely. Standard Know-Your-Customer protocols are completely absent.</a:t>
            </a:r>
            <a:endParaRPr lang="en-US" sz="185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Shape 8"/>
          <p:cNvSpPr/>
          <p:nvPr/>
        </p:nvSpPr>
        <p:spPr>
          <a:xfrm>
            <a:off x="6149188" y="4980250"/>
            <a:ext cx="7641669" cy="1991678"/>
          </a:xfrm>
          <a:prstGeom prst="roundRect">
            <a:avLst>
              <a:gd name="adj" fmla="val 1420"/>
            </a:avLst>
          </a:prstGeom>
          <a:solidFill>
            <a:srgbClr val="0C1A34"/>
          </a:solidFill>
          <a:ln/>
        </p:spPr>
        <p:txBody>
          <a:bodyPr/>
          <a:lstStyle/>
          <a:p>
            <a:endParaRPr lang="en-ZA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6391037" y="5208017"/>
            <a:ext cx="2375178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chemeClr val="bg1">
                    <a:lumMod val="95000"/>
                  </a:schemeClr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Pervasive Fraud Risk</a:t>
            </a:r>
            <a:endParaRPr lang="en-US" sz="185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 10"/>
          <p:cNvSpPr/>
          <p:nvPr/>
        </p:nvSpPr>
        <p:spPr>
          <a:xfrm>
            <a:off x="6391037" y="5674908"/>
            <a:ext cx="7264718" cy="11315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950"/>
              </a:lnSpc>
              <a:buNone/>
            </a:pPr>
            <a:r>
              <a:rPr lang="en-US" sz="1850" dirty="0">
                <a:solidFill>
                  <a:schemeClr val="bg1">
                    <a:lumMod val="95000"/>
                  </a:schemeClr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Players face manipulation of game outcomes, refusal to pay winnings, and operators disappearing with funds. Personal data is also at risk of identity theft.</a:t>
            </a:r>
            <a:endParaRPr lang="en-US" sz="185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64641"/>
            <a:ext cx="815899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Impacts on Responsible Gambling</a:t>
            </a:r>
            <a:endParaRPr lang="en-US" sz="3900" dirty="0">
              <a:solidFill>
                <a:srgbClr val="0C1A34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312432"/>
            <a:ext cx="13230682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Illegal gambling operations damage responsible gambling frameworks, harming players and undermining public trust.</a:t>
            </a:r>
            <a:endParaRPr lang="en-US" sz="1950" dirty="0">
              <a:solidFill>
                <a:srgbClr val="0C1A34"/>
              </a:solidFill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790" y="3329583"/>
            <a:ext cx="4347567" cy="7937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2148" y="432173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Eroding Trust</a:t>
            </a:r>
            <a:endParaRPr lang="en-US" sz="1950" dirty="0">
              <a:solidFill>
                <a:srgbClr val="0C1A34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992148" y="4750951"/>
            <a:ext cx="3950851" cy="158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Player harm from illegal operators erodes public confidence in all gambling institutions, hindering safe gambling promotion.</a:t>
            </a:r>
            <a:endParaRPr lang="en-US" sz="1950" dirty="0">
              <a:solidFill>
                <a:srgbClr val="0C1A34"/>
              </a:solidFill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1357" y="3329583"/>
            <a:ext cx="4347567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39715" y="4321731"/>
            <a:ext cx="36142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Normalizing Unsafe Behaviors</a:t>
            </a:r>
            <a:endParaRPr lang="en-US" sz="1950" dirty="0">
              <a:solidFill>
                <a:srgbClr val="0C1A34"/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5339715" y="4750951"/>
            <a:ext cx="3950851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Illegal sites promote dangerous gambling with unlimited deposits and aggressive bonuses, undermining responsible gambling education.</a:t>
            </a:r>
            <a:endParaRPr lang="en-US" sz="1950" dirty="0">
              <a:solidFill>
                <a:srgbClr val="0C1A34"/>
              </a:solidFill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8924" y="3329583"/>
            <a:ext cx="4347567" cy="79379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87282" y="4321731"/>
            <a:ext cx="34185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Defunding Critical Programs</a:t>
            </a:r>
            <a:endParaRPr lang="en-US" sz="1950" dirty="0">
              <a:solidFill>
                <a:srgbClr val="0C1A34"/>
              </a:solidFill>
            </a:endParaRPr>
          </a:p>
        </p:txBody>
      </p:sp>
      <p:sp>
        <p:nvSpPr>
          <p:cNvPr id="12" name="Text 7"/>
          <p:cNvSpPr/>
          <p:nvPr/>
        </p:nvSpPr>
        <p:spPr>
          <a:xfrm>
            <a:off x="9687282" y="4750951"/>
            <a:ext cx="3950851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Wagers on illegal platforms don't fund responsible gambling research, treatment, or education, precisely when resources are most needed.</a:t>
            </a:r>
            <a:endParaRPr lang="en-US" sz="1950" dirty="0">
              <a:solidFill>
                <a:srgbClr val="0C1A3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5228" y="0"/>
            <a:ext cx="5195172" cy="72821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342641" y="657374"/>
            <a:ext cx="531661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Regulatory Challenges</a:t>
            </a:r>
            <a:endParaRPr lang="en-US" sz="3900" dirty="0">
              <a:solidFill>
                <a:srgbClr val="0C1A34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1017031" y="1644372"/>
            <a:ext cx="45719" cy="5637777"/>
          </a:xfrm>
          <a:prstGeom prst="roundRect">
            <a:avLst>
              <a:gd name="adj" fmla="val 130232"/>
            </a:avLst>
          </a:prstGeom>
          <a:solidFill>
            <a:srgbClr val="535455"/>
          </a:solidFill>
          <a:ln/>
        </p:spPr>
        <p:txBody>
          <a:bodyPr/>
          <a:lstStyle/>
          <a:p>
            <a:endParaRPr lang="en-ZA">
              <a:solidFill>
                <a:srgbClr val="0C1A34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1217414" y="1776651"/>
            <a:ext cx="595313" cy="22860"/>
          </a:xfrm>
          <a:prstGeom prst="roundRect">
            <a:avLst>
              <a:gd name="adj" fmla="val 130232"/>
            </a:avLst>
          </a:prstGeom>
          <a:solidFill>
            <a:srgbClr val="535455"/>
          </a:solidFill>
          <a:ln/>
        </p:spPr>
        <p:txBody>
          <a:bodyPr/>
          <a:lstStyle/>
          <a:p>
            <a:endParaRPr lang="en-ZA">
              <a:solidFill>
                <a:srgbClr val="0C1A34"/>
              </a:solidFill>
            </a:endParaRPr>
          </a:p>
        </p:txBody>
      </p:sp>
      <p:sp>
        <p:nvSpPr>
          <p:cNvPr id="6" name="Shape 3"/>
          <p:cNvSpPr/>
          <p:nvPr/>
        </p:nvSpPr>
        <p:spPr>
          <a:xfrm>
            <a:off x="821345" y="1596039"/>
            <a:ext cx="446484" cy="446484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ZA">
              <a:solidFill>
                <a:schemeClr val="bg1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868204" y="1681579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chemeClr val="bg1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2009418" y="1621572"/>
            <a:ext cx="30197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Jurisdictional Limitations</a:t>
            </a:r>
            <a:endParaRPr lang="en-US" sz="1950" dirty="0">
              <a:solidFill>
                <a:srgbClr val="0C1A34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2009417" y="2141815"/>
            <a:ext cx="6693197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Illegal operators establish in offshore jurisdictions, evading local regulatory reach and resisting foreign enforcement.</a:t>
            </a:r>
            <a:endParaRPr lang="en-US" sz="1950" dirty="0">
              <a:solidFill>
                <a:srgbClr val="0C1A34"/>
              </a:solidFill>
            </a:endParaRPr>
          </a:p>
        </p:txBody>
      </p:sp>
      <p:sp>
        <p:nvSpPr>
          <p:cNvPr id="10" name="Shape 7"/>
          <p:cNvSpPr/>
          <p:nvPr/>
        </p:nvSpPr>
        <p:spPr>
          <a:xfrm>
            <a:off x="1240274" y="3555920"/>
            <a:ext cx="595313" cy="22860"/>
          </a:xfrm>
          <a:prstGeom prst="roundRect">
            <a:avLst>
              <a:gd name="adj" fmla="val 130232"/>
            </a:avLst>
          </a:prstGeom>
          <a:solidFill>
            <a:srgbClr val="535455"/>
          </a:solidFill>
          <a:ln/>
        </p:spPr>
        <p:txBody>
          <a:bodyPr/>
          <a:lstStyle/>
          <a:p>
            <a:endParaRPr lang="en-ZA">
              <a:solidFill>
                <a:srgbClr val="0C1A34"/>
              </a:solidFill>
            </a:endParaRPr>
          </a:p>
        </p:txBody>
      </p:sp>
      <p:sp>
        <p:nvSpPr>
          <p:cNvPr id="11" name="Shape 8"/>
          <p:cNvSpPr/>
          <p:nvPr/>
        </p:nvSpPr>
        <p:spPr>
          <a:xfrm>
            <a:off x="830320" y="3332678"/>
            <a:ext cx="446484" cy="446484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ZA">
              <a:solidFill>
                <a:srgbClr val="0C1A34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891062" y="3425667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chemeClr val="bg1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13" name="Text 10"/>
          <p:cNvSpPr/>
          <p:nvPr/>
        </p:nvSpPr>
        <p:spPr>
          <a:xfrm>
            <a:off x="1998996" y="3400841"/>
            <a:ext cx="29922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Enforcement Complexity</a:t>
            </a:r>
            <a:endParaRPr lang="en-US" sz="1950" dirty="0">
              <a:solidFill>
                <a:srgbClr val="0C1A34"/>
              </a:solidFill>
            </a:endParaRPr>
          </a:p>
        </p:txBody>
      </p:sp>
      <p:sp>
        <p:nvSpPr>
          <p:cNvPr id="14" name="Text 11"/>
          <p:cNvSpPr/>
          <p:nvPr/>
        </p:nvSpPr>
        <p:spPr>
          <a:xfrm>
            <a:off x="2009418" y="3923170"/>
            <a:ext cx="6649840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Enforcing compliance is difficult; cross-border legal actions are costly, time-consuming, and often ineffective. Tax collection becomes impossible.</a:t>
            </a:r>
            <a:endParaRPr lang="en-US" sz="1950" dirty="0">
              <a:solidFill>
                <a:srgbClr val="0C1A34"/>
              </a:solidFill>
            </a:endParaRPr>
          </a:p>
        </p:txBody>
      </p:sp>
      <p:sp>
        <p:nvSpPr>
          <p:cNvPr id="15" name="Shape 12"/>
          <p:cNvSpPr/>
          <p:nvPr/>
        </p:nvSpPr>
        <p:spPr>
          <a:xfrm>
            <a:off x="1217414" y="5679280"/>
            <a:ext cx="595313" cy="22860"/>
          </a:xfrm>
          <a:prstGeom prst="roundRect">
            <a:avLst>
              <a:gd name="adj" fmla="val 130232"/>
            </a:avLst>
          </a:prstGeom>
          <a:solidFill>
            <a:srgbClr val="535455"/>
          </a:solidFill>
          <a:ln/>
        </p:spPr>
        <p:txBody>
          <a:bodyPr/>
          <a:lstStyle/>
          <a:p>
            <a:endParaRPr lang="en-ZA">
              <a:solidFill>
                <a:srgbClr val="0C1A34"/>
              </a:solidFill>
            </a:endParaRPr>
          </a:p>
        </p:txBody>
      </p:sp>
      <p:sp>
        <p:nvSpPr>
          <p:cNvPr id="16" name="Shape 13"/>
          <p:cNvSpPr/>
          <p:nvPr/>
        </p:nvSpPr>
        <p:spPr>
          <a:xfrm>
            <a:off x="830320" y="5456038"/>
            <a:ext cx="446484" cy="446484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ZA">
              <a:solidFill>
                <a:srgbClr val="0C1A34"/>
              </a:solidFill>
            </a:endParaRPr>
          </a:p>
        </p:txBody>
      </p:sp>
      <p:sp>
        <p:nvSpPr>
          <p:cNvPr id="17" name="Text 14"/>
          <p:cNvSpPr/>
          <p:nvPr/>
        </p:nvSpPr>
        <p:spPr>
          <a:xfrm>
            <a:off x="902306" y="558936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chemeClr val="bg1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18" name="Text 15"/>
          <p:cNvSpPr/>
          <p:nvPr/>
        </p:nvSpPr>
        <p:spPr>
          <a:xfrm>
            <a:off x="2009418" y="5547061"/>
            <a:ext cx="346198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Technology-Enabled Evasion</a:t>
            </a:r>
            <a:endParaRPr lang="en-US" sz="1950" dirty="0">
              <a:solidFill>
                <a:srgbClr val="0C1A34"/>
              </a:solidFill>
            </a:endParaRPr>
          </a:p>
        </p:txBody>
      </p:sp>
      <p:sp>
        <p:nvSpPr>
          <p:cNvPr id="19" name="Text 16"/>
          <p:cNvSpPr/>
          <p:nvPr/>
        </p:nvSpPr>
        <p:spPr>
          <a:xfrm>
            <a:off x="2052774" y="5961435"/>
            <a:ext cx="6649840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en-US" sz="1950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New technologies like VPNs and cryptocurrency allow anonymous transactions, helping operators and players evade monitoring and regulatory controls.</a:t>
            </a:r>
            <a:endParaRPr lang="en-US" sz="1950" dirty="0">
              <a:solidFill>
                <a:srgbClr val="0C1A3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6985" y="1782046"/>
            <a:ext cx="4817900" cy="395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390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Economic Impact</a:t>
            </a:r>
            <a:endParaRPr lang="en-US" sz="3900" dirty="0">
              <a:solidFill>
                <a:srgbClr val="0C1A34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636985" y="2526657"/>
            <a:ext cx="5938476" cy="1408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1950"/>
              </a:lnSpc>
              <a:buNone/>
            </a:pPr>
            <a:r>
              <a:rPr lang="en-US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Illegal gambling significantly harms the legitimate</a:t>
            </a:r>
          </a:p>
          <a:p>
            <a:pPr marL="0" indent="0" algn="just">
              <a:lnSpc>
                <a:spcPts val="1950"/>
              </a:lnSpc>
              <a:buNone/>
            </a:pPr>
            <a:r>
              <a:rPr lang="en-US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gaming industry, affecting operators, regulators</a:t>
            </a:r>
          </a:p>
          <a:p>
            <a:pPr marL="0" indent="0" algn="just">
              <a:lnSpc>
                <a:spcPts val="1950"/>
              </a:lnSpc>
              <a:buNone/>
            </a:pPr>
            <a:r>
              <a:rPr lang="en-US" dirty="0">
                <a:solidFill>
                  <a:srgbClr val="0C1A3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and public programs.</a:t>
            </a:r>
            <a:endParaRPr lang="en-US" dirty="0">
              <a:solidFill>
                <a:srgbClr val="0C1A34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636985" y="4465249"/>
            <a:ext cx="4273391" cy="2407364"/>
          </a:xfrm>
          <a:prstGeom prst="roundRect">
            <a:avLst>
              <a:gd name="adj" fmla="val 1442"/>
            </a:avLst>
          </a:prstGeom>
          <a:solidFill>
            <a:srgbClr val="0C1A34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6" name="Text 3"/>
          <p:cNvSpPr/>
          <p:nvPr/>
        </p:nvSpPr>
        <p:spPr>
          <a:xfrm>
            <a:off x="824271" y="4812379"/>
            <a:ext cx="2027992" cy="197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Diverted Revenue Streams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778667" y="5374065"/>
            <a:ext cx="3918524" cy="1807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95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Illegal operators divert billions in revenue from licensed companies, impacting investments in compliance and responsible gambling.</a:t>
            </a:r>
            <a:endParaRPr lang="en-US" dirty="0"/>
          </a:p>
        </p:txBody>
      </p:sp>
      <p:sp>
        <p:nvSpPr>
          <p:cNvPr id="8" name="Shape 5"/>
          <p:cNvSpPr/>
          <p:nvPr/>
        </p:nvSpPr>
        <p:spPr>
          <a:xfrm>
            <a:off x="5153112" y="4465249"/>
            <a:ext cx="4273391" cy="2407364"/>
          </a:xfrm>
          <a:prstGeom prst="roundRect">
            <a:avLst>
              <a:gd name="adj" fmla="val 1442"/>
            </a:avLst>
          </a:prstGeom>
          <a:solidFill>
            <a:srgbClr val="0C1A34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9" name="Text 6"/>
          <p:cNvSpPr/>
          <p:nvPr/>
        </p:nvSpPr>
        <p:spPr>
          <a:xfrm>
            <a:off x="5382533" y="4820775"/>
            <a:ext cx="2055138" cy="197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Depleted Public Resources</a:t>
            </a:r>
            <a:endParaRPr lang="en-US" dirty="0"/>
          </a:p>
        </p:txBody>
      </p:sp>
      <p:sp>
        <p:nvSpPr>
          <p:cNvPr id="10" name="Text 7"/>
          <p:cNvSpPr/>
          <p:nvPr/>
        </p:nvSpPr>
        <p:spPr>
          <a:xfrm>
            <a:off x="5382533" y="5374064"/>
            <a:ext cx="3865333" cy="1807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95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Lost tax revenue from illegal gambling reduces funding for addiction treatment and prevention programs.</a:t>
            </a:r>
            <a:endParaRPr lang="en-US" dirty="0"/>
          </a:p>
        </p:txBody>
      </p:sp>
      <p:sp>
        <p:nvSpPr>
          <p:cNvPr id="11" name="Shape 8"/>
          <p:cNvSpPr/>
          <p:nvPr/>
        </p:nvSpPr>
        <p:spPr>
          <a:xfrm>
            <a:off x="9669239" y="4465249"/>
            <a:ext cx="4273391" cy="2468135"/>
          </a:xfrm>
          <a:prstGeom prst="roundRect">
            <a:avLst>
              <a:gd name="adj" fmla="val 1442"/>
            </a:avLst>
          </a:prstGeom>
          <a:solidFill>
            <a:srgbClr val="0C1A34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2" name="Text 9"/>
          <p:cNvSpPr/>
          <p:nvPr/>
        </p:nvSpPr>
        <p:spPr>
          <a:xfrm>
            <a:off x="9907311" y="4817337"/>
            <a:ext cx="1727835" cy="197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Competitive Distortion</a:t>
            </a:r>
            <a:endParaRPr lang="en-US" dirty="0"/>
          </a:p>
        </p:txBody>
      </p:sp>
      <p:sp>
        <p:nvSpPr>
          <p:cNvPr id="13" name="Text 10"/>
          <p:cNvSpPr/>
          <p:nvPr/>
        </p:nvSpPr>
        <p:spPr>
          <a:xfrm>
            <a:off x="9898660" y="5341886"/>
            <a:ext cx="3865333" cy="18394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95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Licensed operators face unfair competition from illegal sites that avoid regulations, offer unsustainable bonuses, and attract players from safe platforms.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4997E-B51A-2164-41C8-E419F1E14D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603" t="47477" r="31568" b="25449"/>
          <a:stretch>
            <a:fillRect/>
          </a:stretch>
        </p:blipFill>
        <p:spPr>
          <a:xfrm>
            <a:off x="6925315" y="1286024"/>
            <a:ext cx="5002375" cy="2648738"/>
          </a:xfrm>
          <a:prstGeom prst="rect">
            <a:avLst/>
          </a:prstGeom>
          <a:ln w="57150">
            <a:solidFill>
              <a:srgbClr val="10213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">
            <a:extLst>
              <a:ext uri="{FF2B5EF4-FFF2-40B4-BE49-F238E27FC236}">
                <a16:creationId xmlns:a16="http://schemas.microsoft.com/office/drawing/2014/main" id="{32FB861C-11DD-37DF-CC6D-4D6013125676}"/>
              </a:ext>
            </a:extLst>
          </p:cNvPr>
          <p:cNvSpPr/>
          <p:nvPr/>
        </p:nvSpPr>
        <p:spPr>
          <a:xfrm>
            <a:off x="9505649" y="3817305"/>
            <a:ext cx="4273391" cy="2614076"/>
          </a:xfrm>
          <a:prstGeom prst="roundRect">
            <a:avLst>
              <a:gd name="adj" fmla="val 1442"/>
            </a:avLst>
          </a:prstGeom>
          <a:solidFill>
            <a:srgbClr val="0C1A34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1" name="Shape 2">
            <a:extLst>
              <a:ext uri="{FF2B5EF4-FFF2-40B4-BE49-F238E27FC236}">
                <a16:creationId xmlns:a16="http://schemas.microsoft.com/office/drawing/2014/main" id="{A0337CBC-2269-298D-A475-1791375C50D4}"/>
              </a:ext>
            </a:extLst>
          </p:cNvPr>
          <p:cNvSpPr/>
          <p:nvPr/>
        </p:nvSpPr>
        <p:spPr>
          <a:xfrm>
            <a:off x="5110368" y="3825785"/>
            <a:ext cx="4273391" cy="2614077"/>
          </a:xfrm>
          <a:prstGeom prst="roundRect">
            <a:avLst>
              <a:gd name="adj" fmla="val 1442"/>
            </a:avLst>
          </a:prstGeom>
          <a:solidFill>
            <a:srgbClr val="0C1A34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0" name="Shape 2">
            <a:extLst>
              <a:ext uri="{FF2B5EF4-FFF2-40B4-BE49-F238E27FC236}">
                <a16:creationId xmlns:a16="http://schemas.microsoft.com/office/drawing/2014/main" id="{531895A1-294C-D89B-9020-968A56A48AAB}"/>
              </a:ext>
            </a:extLst>
          </p:cNvPr>
          <p:cNvSpPr/>
          <p:nvPr/>
        </p:nvSpPr>
        <p:spPr>
          <a:xfrm>
            <a:off x="688430" y="3813528"/>
            <a:ext cx="4273391" cy="2626335"/>
          </a:xfrm>
          <a:prstGeom prst="roundRect">
            <a:avLst>
              <a:gd name="adj" fmla="val 1442"/>
            </a:avLst>
          </a:prstGeom>
          <a:solidFill>
            <a:srgbClr val="0C1A34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" name="Text 0"/>
          <p:cNvSpPr/>
          <p:nvPr/>
        </p:nvSpPr>
        <p:spPr>
          <a:xfrm>
            <a:off x="732498" y="1574820"/>
            <a:ext cx="1063216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0213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Player Protection Measures in Legal Markets</a:t>
            </a:r>
            <a:endParaRPr lang="en-US" sz="3900" dirty="0">
              <a:solidFill>
                <a:srgbClr val="10213F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33777" y="2388618"/>
            <a:ext cx="393442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0213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Comprehensive Safeguards</a:t>
            </a:r>
            <a:endParaRPr lang="en-US" sz="2300" dirty="0">
              <a:solidFill>
                <a:srgbClr val="10213F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743268" y="2910595"/>
            <a:ext cx="13081788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10213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Legal markets use advanced player protection systems, a result of extensive research and investment, to prevent gambling harm.</a:t>
            </a:r>
            <a:endParaRPr lang="en-US" sz="1950" dirty="0">
              <a:solidFill>
                <a:srgbClr val="10213F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803824" y="382601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chemeClr val="bg1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01</a:t>
            </a:r>
            <a:endParaRPr lang="en-US" sz="1550" dirty="0">
              <a:solidFill>
                <a:schemeClr val="bg1"/>
              </a:solidFill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538299"/>
            <a:ext cx="4215289" cy="2286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03824" y="4322138"/>
            <a:ext cx="294239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chemeClr val="bg1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Self-Exclusion</a:t>
            </a:r>
            <a:r>
              <a:rPr lang="en-US" sz="1950" dirty="0">
                <a:solidFill>
                  <a:srgbClr val="10213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Programs</a:t>
            </a:r>
            <a:endParaRPr lang="en-US" sz="1950" dirty="0">
              <a:solidFill>
                <a:srgbClr val="10213F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799304" y="4741320"/>
            <a:ext cx="403710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en-US" sz="1950" dirty="0">
                <a:solidFill>
                  <a:schemeClr val="bg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Mandatory programs allow players to self-exclude from all licensed platforms.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5230621" y="383123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chemeClr val="bg1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02</a:t>
            </a:r>
            <a:endParaRPr lang="en-US" sz="1550" dirty="0">
              <a:solidFill>
                <a:schemeClr val="bg1"/>
              </a:solidFill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437" y="3538299"/>
            <a:ext cx="4215408" cy="2286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202216" y="43216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chemeClr val="bg1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Financial Controls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12" name="Text 8"/>
          <p:cNvSpPr/>
          <p:nvPr/>
        </p:nvSpPr>
        <p:spPr>
          <a:xfrm>
            <a:off x="5207437" y="4730804"/>
            <a:ext cx="4108303" cy="158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en-US" sz="1950" dirty="0">
                <a:solidFill>
                  <a:schemeClr val="bg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Players can set deposit, loss, and wager limits. Affordability checks prevent high-stakes play beyond financial capacity.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13" name="Text 9"/>
          <p:cNvSpPr/>
          <p:nvPr/>
        </p:nvSpPr>
        <p:spPr>
          <a:xfrm>
            <a:off x="9577454" y="386679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chemeClr val="bg1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03</a:t>
            </a:r>
            <a:endParaRPr lang="en-US" sz="1550" dirty="0">
              <a:solidFill>
                <a:schemeClr val="bg1"/>
              </a:solidFill>
            </a:endParaRPr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203" y="3538299"/>
            <a:ext cx="4215289" cy="22860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9577454" y="43216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chemeClr val="bg1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Behavioral Analytics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16" name="Text 11"/>
          <p:cNvSpPr/>
          <p:nvPr/>
        </p:nvSpPr>
        <p:spPr>
          <a:xfrm>
            <a:off x="9621322" y="4735852"/>
            <a:ext cx="4079015" cy="158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en-US" sz="1950" dirty="0">
                <a:solidFill>
                  <a:schemeClr val="bg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AI monitors play for problem gambling indicators, triggering automatic breaks or counselor outreach.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17" name="Shape 12"/>
          <p:cNvSpPr/>
          <p:nvPr/>
        </p:nvSpPr>
        <p:spPr>
          <a:xfrm>
            <a:off x="793790" y="6052423"/>
            <a:ext cx="13042821" cy="1319570"/>
          </a:xfrm>
          <a:prstGeom prst="roundRect">
            <a:avLst>
              <a:gd name="adj" fmla="val 2256"/>
            </a:avLst>
          </a:prstGeom>
          <a:noFill/>
          <a:ln/>
        </p:spPr>
        <p:txBody>
          <a:bodyPr/>
          <a:lstStyle/>
          <a:p>
            <a:endParaRPr lang="en-ZA">
              <a:solidFill>
                <a:srgbClr val="10213F"/>
              </a:solidFill>
            </a:endParaRPr>
          </a:p>
        </p:txBody>
      </p:sp>
      <p:sp>
        <p:nvSpPr>
          <p:cNvPr id="19" name="Text 13"/>
          <p:cNvSpPr/>
          <p:nvPr/>
        </p:nvSpPr>
        <p:spPr>
          <a:xfrm>
            <a:off x="735459" y="6439864"/>
            <a:ext cx="13120515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10213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Real Impact:</a:t>
            </a:r>
            <a:r>
              <a:rPr lang="en-US" sz="1950" dirty="0">
                <a:solidFill>
                  <a:srgbClr val="10213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Studies show mandatory limit-setting reduces gambling harm by 35-40% for at-risk players in regulated markets.</a:t>
            </a:r>
            <a:endParaRPr lang="en-US" sz="1950" dirty="0">
              <a:solidFill>
                <a:srgbClr val="10213F"/>
              </a:solidFill>
            </a:endParaRPr>
          </a:p>
        </p:txBody>
      </p:sp>
      <p:pic>
        <p:nvPicPr>
          <p:cNvPr id="18" name="object 8">
            <a:extLst>
              <a:ext uri="{FF2B5EF4-FFF2-40B4-BE49-F238E27FC236}">
                <a16:creationId xmlns:a16="http://schemas.microsoft.com/office/drawing/2014/main" id="{4C501BDD-A033-CCE8-D34E-209C55053F8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73620" y="1087894"/>
            <a:ext cx="1605420" cy="1740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0" grpId="0" animBg="1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04154"/>
            <a:ext cx="700944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1A34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Public Awareness Campaigns</a:t>
            </a:r>
            <a:endParaRPr lang="en-US" sz="3900" dirty="0">
              <a:solidFill>
                <a:srgbClr val="0C1A34"/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821067"/>
            <a:ext cx="4215289" cy="3604379"/>
          </a:xfrm>
          <a:prstGeom prst="roundRect">
            <a:avLst>
              <a:gd name="adj" fmla="val 826"/>
            </a:avLst>
          </a:prstGeom>
          <a:solidFill>
            <a:srgbClr val="0C1A34"/>
          </a:solidFill>
          <a:ln/>
        </p:spPr>
        <p:txBody>
          <a:bodyPr/>
          <a:lstStyle/>
          <a:p>
            <a:endParaRPr lang="en-ZA">
              <a:solidFill>
                <a:schemeClr val="bg1"/>
              </a:solidFill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3019425"/>
            <a:ext cx="595313" cy="595313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859" y="3149560"/>
            <a:ext cx="267891" cy="33492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92148" y="381309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chemeClr val="bg1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Education Initiatives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992148" y="4242316"/>
            <a:ext cx="3818573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chemeClr val="bg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Public education campaigns highlight the dangers of illegal gambling sites, how to verify licensing, and the protections offered by regulated platforms.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8" name="Shape 4"/>
          <p:cNvSpPr/>
          <p:nvPr/>
        </p:nvSpPr>
        <p:spPr>
          <a:xfrm>
            <a:off x="5207437" y="2821067"/>
            <a:ext cx="4215408" cy="3604379"/>
          </a:xfrm>
          <a:prstGeom prst="roundRect">
            <a:avLst>
              <a:gd name="adj" fmla="val 826"/>
            </a:avLst>
          </a:prstGeom>
          <a:solidFill>
            <a:srgbClr val="10213F"/>
          </a:solidFill>
          <a:ln/>
        </p:spPr>
        <p:txBody>
          <a:bodyPr/>
          <a:lstStyle/>
          <a:p>
            <a:endParaRPr lang="en-ZA">
              <a:solidFill>
                <a:schemeClr val="bg1"/>
              </a:solidFill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5795" y="3019425"/>
            <a:ext cx="595313" cy="595313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9506" y="3149560"/>
            <a:ext cx="267891" cy="33492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05795" y="381309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chemeClr val="bg1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Platform Verification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12" name="Text 6"/>
          <p:cNvSpPr/>
          <p:nvPr/>
        </p:nvSpPr>
        <p:spPr>
          <a:xfrm>
            <a:off x="5405795" y="4242316"/>
            <a:ext cx="3818692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chemeClr val="bg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Campaigns encourage using only verified, licensed platforms. Regulatory bodies provide public databases to easily check operator licenses.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13" name="Shape 7"/>
          <p:cNvSpPr/>
          <p:nvPr/>
        </p:nvSpPr>
        <p:spPr>
          <a:xfrm>
            <a:off x="9621203" y="2821067"/>
            <a:ext cx="4215289" cy="3604379"/>
          </a:xfrm>
          <a:prstGeom prst="roundRect">
            <a:avLst>
              <a:gd name="adj" fmla="val 826"/>
            </a:avLst>
          </a:prstGeom>
          <a:solidFill>
            <a:srgbClr val="10213F"/>
          </a:solidFill>
          <a:ln/>
        </p:spPr>
        <p:txBody>
          <a:bodyPr/>
          <a:lstStyle/>
          <a:p>
            <a:endParaRPr lang="en-ZA">
              <a:solidFill>
                <a:schemeClr val="bg1"/>
              </a:solidFill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9561" y="3019425"/>
            <a:ext cx="595313" cy="595313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3272" y="3149560"/>
            <a:ext cx="267891" cy="334923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819561" y="3813096"/>
            <a:ext cx="372927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chemeClr val="bg1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Payment Provider Partnerships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17" name="Text 9"/>
          <p:cNvSpPr/>
          <p:nvPr/>
        </p:nvSpPr>
        <p:spPr>
          <a:xfrm>
            <a:off x="9819561" y="4242316"/>
            <a:ext cx="3818573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chemeClr val="bg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Collaboration with banks and payment processors blocks transactions to illegal gambling sites, creating financial barriers for illicit operators.</a:t>
            </a:r>
            <a:endParaRPr lang="en-US" sz="19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0CFC0AF84CA04FB50944CA34D14A26" ma:contentTypeVersion="18" ma:contentTypeDescription="Create a new document." ma:contentTypeScope="" ma:versionID="c6664304dc9aa7f1c9d07c34d0335af4">
  <xsd:schema xmlns:xsd="http://www.w3.org/2001/XMLSchema" xmlns:xs="http://www.w3.org/2001/XMLSchema" xmlns:p="http://schemas.microsoft.com/office/2006/metadata/properties" xmlns:ns3="3bf6178b-0791-4029-8869-be1e92dfbf75" xmlns:ns4="1450b052-a55e-4030-93e8-015fb08e9b30" targetNamespace="http://schemas.microsoft.com/office/2006/metadata/properties" ma:root="true" ma:fieldsID="f122ef54b2ea4e53d89a35f380a9bfd9" ns3:_="" ns4:_="">
    <xsd:import namespace="3bf6178b-0791-4029-8869-be1e92dfbf75"/>
    <xsd:import namespace="1450b052-a55e-4030-93e8-015fb08e9b3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6178b-0791-4029-8869-be1e92dfbf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50b052-a55e-4030-93e8-015fb08e9b3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bf6178b-0791-4029-8869-be1e92dfbf75" xsi:nil="true"/>
  </documentManagement>
</p:properties>
</file>

<file path=customXml/itemProps1.xml><?xml version="1.0" encoding="utf-8"?>
<ds:datastoreItem xmlns:ds="http://schemas.openxmlformats.org/officeDocument/2006/customXml" ds:itemID="{64C697E4-5270-467C-B09B-C69442EE70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56EC6C-426C-473D-89B5-DEF9AAF012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f6178b-0791-4029-8869-be1e92dfbf75"/>
    <ds:schemaRef ds:uri="1450b052-a55e-4030-93e8-015fb08e9b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9E1B62-209F-40EA-922F-AFB227058145}">
  <ds:schemaRefs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dcmitype/"/>
    <ds:schemaRef ds:uri="1450b052-a55e-4030-93e8-015fb08e9b30"/>
    <ds:schemaRef ds:uri="3bf6178b-0791-4029-8869-be1e92dfbf75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34255</TotalTime>
  <Words>1117</Words>
  <Application>Microsoft Office PowerPoint</Application>
  <PresentationFormat>Custom</PresentationFormat>
  <Paragraphs>122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 Display</vt:lpstr>
      <vt:lpstr>Raleway</vt:lpstr>
      <vt:lpstr>Lucida Sans Unicode</vt:lpstr>
      <vt:lpstr>Aptos</vt:lpstr>
      <vt:lpstr>Arial</vt:lpstr>
      <vt:lpstr>Prata</vt:lpstr>
      <vt:lpstr>Prata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Pam</dc:creator>
  <cp:lastModifiedBy>Sean Coleman</cp:lastModifiedBy>
  <cp:revision>13</cp:revision>
  <dcterms:created xsi:type="dcterms:W3CDTF">2025-10-10T10:51:36Z</dcterms:created>
  <dcterms:modified xsi:type="dcterms:W3CDTF">2025-11-11T11:24:32Z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0x010100A10CFC0AF84CA04FB50944CA34D14A26</vt:lpwstr>
  </property>
</Properties>
</file>